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lvl="0">
      <a:defRPr lang="es-E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80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342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12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064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68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01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75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88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501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31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0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058B7-1713-40B0-8E2D-7E8D0C3E6FC0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3AA54-9C8B-4CF4-85C5-30A77A3B47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572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esped.org.ar/que-hacemos/formacion-continua/ehuesped/curso-atencion-integral-a-personas-tran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enosaires.gob.ar/sites/gcaba/files/guia_de_buenas_practicas__derechos_humanos_y_diversidad_sexual_en_espacios_de_salud_0.pdf" TargetMode="External"/><Relationship Id="rId2" Type="http://schemas.openxmlformats.org/officeDocument/2006/relationships/hyperlink" Target="https://www.huesped.org.ar/que-hacemos/formacion-continua/ehuesped/curso-atencion-integral-a-personas-tra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al.gob.ar/images/stories/bes/graficos/0000000696cnt-guia-equiposatencion-Salud%20integral-personas-tran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>
            <a:spLocks noGrp="1"/>
          </p:cNvSpPr>
          <p:nvPr>
            <p:ph type="ctrTitle"/>
          </p:nvPr>
        </p:nvSpPr>
        <p:spPr>
          <a:xfrm>
            <a:off x="1524001" y="215267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s-ES" sz="5400" b="1"/>
              <a:t>ACCESO A LA SALUD A LA POBLACIÓN TRANS</a:t>
            </a:r>
            <a:br>
              <a:rPr lang="es-ES" sz="5400" b="1"/>
            </a:br>
            <a:r>
              <a:rPr lang="es-ES" sz="3600" b="1"/>
              <a:t>Cómo repensar nuestras prácticas para una atención inclusiva</a:t>
            </a:r>
            <a:endParaRPr sz="5400" b="1"/>
          </a:p>
        </p:txBody>
      </p:sp>
      <p:sp>
        <p:nvSpPr>
          <p:cNvPr id="20" name="Google Shape;20;p1"/>
          <p:cNvSpPr txBox="1"/>
          <p:nvPr/>
        </p:nvSpPr>
        <p:spPr>
          <a:xfrm>
            <a:off x="0" y="5551509"/>
            <a:ext cx="12192000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b="1" u="sng">
                <a:latin typeface="Calibri"/>
                <a:ea typeface="Calibri"/>
                <a:cs typeface="Calibri"/>
                <a:sym typeface="Calibri"/>
              </a:rPr>
              <a:t>Lic. Giuliana Tapia</a:t>
            </a:r>
            <a:endParaRPr sz="4000" b="1" u="sng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¿Por qué es necesaria una ley para garantizar el acceso al sistema de salud de la </a:t>
            </a:r>
            <a:r>
              <a:rPr lang="es-ES" dirty="0" err="1"/>
              <a:t>pobación</a:t>
            </a:r>
            <a:r>
              <a:rPr lang="es-ES" dirty="0"/>
              <a:t> </a:t>
            </a:r>
            <a:r>
              <a:rPr lang="es-ES" dirty="0" err="1"/>
              <a:t>trans</a:t>
            </a:r>
            <a:r>
              <a:rPr lang="es-ES" dirty="0"/>
              <a:t>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Expectativa de vida en la Argentina: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4" name="Google Shape;61;p14" title="Points scored"/>
          <p:cNvPicPr preferRelativeResize="0"/>
          <p:nvPr/>
        </p:nvPicPr>
        <p:blipFill rotWithShape="1">
          <a:blip r:embed="rId2">
            <a:alphaModFix/>
          </a:blip>
          <a:srcRect l="4965" t="4375" r="13086" b="8629"/>
          <a:stretch/>
        </p:blipFill>
        <p:spPr>
          <a:xfrm>
            <a:off x="2004087" y="2464563"/>
            <a:ext cx="7453125" cy="371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uadroTexto 14"/>
          <p:cNvSpPr txBox="1"/>
          <p:nvPr/>
        </p:nvSpPr>
        <p:spPr>
          <a:xfrm>
            <a:off x="3747752" y="3348507"/>
            <a:ext cx="198289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dirty="0"/>
              <a:t>35 años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3863662" y="4919730"/>
            <a:ext cx="2601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75 años</a:t>
            </a:r>
          </a:p>
        </p:txBody>
      </p:sp>
    </p:spTree>
    <p:extLst>
      <p:ext uri="{BB962C8B-B14F-4D97-AF65-F5344CB8AC3E}">
        <p14:creationId xmlns:p14="http://schemas.microsoft.com/office/powerpoint/2010/main" val="158677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Principales causas de muerte: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br>
              <a:rPr lang="es-ES" dirty="0"/>
            </a:b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38" y="1586237"/>
            <a:ext cx="9714708" cy="445972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342982" y="6176963"/>
            <a:ext cx="8447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dirty="0"/>
              <a:t>*Imagen extraída del curso de atención integral de atención a las personas </a:t>
            </a:r>
            <a:r>
              <a:rPr lang="es-ES" sz="1200" dirty="0" err="1"/>
              <a:t>trans</a:t>
            </a:r>
            <a:r>
              <a:rPr lang="es-ES" sz="1200" dirty="0"/>
              <a:t> de Fundación Huésped.</a:t>
            </a:r>
          </a:p>
        </p:txBody>
      </p:sp>
    </p:spTree>
    <p:extLst>
      <p:ext uri="{BB962C8B-B14F-4D97-AF65-F5344CB8AC3E}">
        <p14:creationId xmlns:p14="http://schemas.microsoft.com/office/powerpoint/2010/main" val="168241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¿Qué son las barreras de acceso a la salud?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Son “aquellos factores que se colocan entre los usuarios y los servicios obstaculizando o limitando la posibilidad de lograr la atención necesaria”  (</a:t>
            </a:r>
            <a:r>
              <a:rPr lang="es-ES" dirty="0" err="1"/>
              <a:t>Landini</a:t>
            </a:r>
            <a:r>
              <a:rPr lang="es-ES" dirty="0"/>
              <a:t>, 2014, p 232).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Las barreras de acceso a la salud pueden ser: geográficas, económicas, organizativas o culturales. Dentro de estas últimas se pueden distinguir las </a:t>
            </a:r>
            <a:r>
              <a:rPr lang="es-ES" b="1" dirty="0"/>
              <a:t>simbólicas</a:t>
            </a:r>
            <a:r>
              <a:rPr lang="es-ES" dirty="0"/>
              <a:t>, que hacen referencia a las representaciones imaginarias individuales o colectivas que tienen los sujetos.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5867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Barreras de acceso a la salud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s-ES" dirty="0">
                <a:hlinkClick r:id="rId2"/>
              </a:rPr>
              <a:t>https://www.huesped.org.ar/que-hacemos/formacion-continua/ehuesped/curso-atencion-integral-a-personas-trans/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058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Buenas prácticas para la atención integral de la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s-ES" dirty="0"/>
              <a:t>Respetar el nombre y el género de la persona.</a:t>
            </a:r>
          </a:p>
          <a:p>
            <a:pPr algn="just"/>
            <a:r>
              <a:rPr lang="es-ES" dirty="0"/>
              <a:t>No asumir heterosexualidad.</a:t>
            </a:r>
          </a:p>
          <a:p>
            <a:pPr algn="just"/>
            <a:r>
              <a:rPr lang="es-ES" dirty="0"/>
              <a:t>No realizar diagnósticos en salud mental sobre la base exclusiva de la identidad de género o elección sexual del paciente (art 3º ley 26.657)</a:t>
            </a:r>
          </a:p>
          <a:p>
            <a:pPr algn="just"/>
            <a:r>
              <a:rPr lang="es-ES" dirty="0"/>
              <a:t>Revisar instrumentos de diagnóstico.</a:t>
            </a:r>
          </a:p>
          <a:p>
            <a:pPr algn="just"/>
            <a:r>
              <a:rPr lang="es-ES" dirty="0"/>
              <a:t>No situar a las identidades </a:t>
            </a:r>
            <a:r>
              <a:rPr lang="es-ES" dirty="0" err="1"/>
              <a:t>trans</a:t>
            </a:r>
            <a:r>
              <a:rPr lang="es-ES" dirty="0"/>
              <a:t> como un “síntoma” o “fenómeno” de  esta época</a:t>
            </a:r>
          </a:p>
        </p:txBody>
      </p:sp>
    </p:spTree>
    <p:extLst>
      <p:ext uri="{BB962C8B-B14F-4D97-AF65-F5344CB8AC3E}">
        <p14:creationId xmlns:p14="http://schemas.microsoft.com/office/powerpoint/2010/main" val="313508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Guía de Buenas Prácticas en Derechos Humanos y Diversidad Sexual en Espacios de Salud en CABA: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s-ES" dirty="0"/>
              <a:t>  Cambiar las preguntas a fin de que el paciente se sienta libre y respetado para manifestar su orientación sexual o identidad de género, descartando respuestas o información que presuma la heterosexualidad y la identidad de género desde las características biológicas. </a:t>
            </a:r>
          </a:p>
          <a:p>
            <a:pPr algn="just">
              <a:lnSpc>
                <a:spcPct val="120000"/>
              </a:lnSpc>
            </a:pPr>
            <a:r>
              <a:rPr lang="es-ES" dirty="0"/>
              <a:t> Previo al conocimiento del paciente, y hasta que este no manifieste su identidad, llamar a la consulta desde la mención de su apellido.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9395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850004" y="412124"/>
            <a:ext cx="1044476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Registrar en las historias clínicas y en todo otro acto administrativo cumpliendo con los términos de la Ley 3.062 de CABA y el artículo 12 de la ley 26.743. Toda citación, registro, legajo, trato, llamamiento y cualquier otra gestión administrativa, a solicitud del paciente </a:t>
            </a:r>
            <a:r>
              <a:rPr lang="es-ES" sz="2400" dirty="0" err="1"/>
              <a:t>Trans</a:t>
            </a:r>
            <a:r>
              <a:rPr lang="es-ES" sz="2400" dirty="0"/>
              <a:t>, cuando este no haya modificado su DNI, deberá llevarse a cabo utilizándose un sistema que combine las iniciales del nombre, el apellido completo, día y año de nacimiento y número de documento y se agregará a éstos el nombre elegido por razones de identidad de género. En el caso de desconocer el acceso a este derecho, informárselo debidamente.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s-ES" sz="2400" dirty="0"/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400" dirty="0"/>
              <a:t>No derivar como criterio único a los pacientes </a:t>
            </a:r>
            <a:r>
              <a:rPr lang="es-ES" sz="2400" dirty="0" err="1"/>
              <a:t>Trans</a:t>
            </a:r>
            <a:r>
              <a:rPr lang="es-ES" sz="2400" dirty="0"/>
              <a:t> a la interconsulta con el área de salud mental, salvo que la persona lo solicite o que fuera necesario a criterio del profesional médico, siempre que este último no este fundado en la sola razón de la identidad de género </a:t>
            </a:r>
            <a:r>
              <a:rPr lang="es-ES" sz="2400" dirty="0" err="1"/>
              <a:t>autopercibida</a:t>
            </a:r>
            <a:r>
              <a:rPr lang="es-ES" sz="2400" dirty="0"/>
              <a:t> del o la paciente.</a:t>
            </a:r>
          </a:p>
          <a:p>
            <a:pPr algn="just">
              <a:lnSpc>
                <a:spcPct val="12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84380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Bibliografía: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>
              <a:lnSpc>
                <a:spcPct val="100000"/>
              </a:lnSpc>
            </a:pPr>
            <a:endParaRPr lang="es-ES" sz="1600" dirty="0"/>
          </a:p>
          <a:p>
            <a:pPr algn="just">
              <a:lnSpc>
                <a:spcPct val="100000"/>
              </a:lnSpc>
            </a:pPr>
            <a:r>
              <a:rPr lang="es-ES" sz="1600" dirty="0"/>
              <a:t>Curso de atención integral a personas </a:t>
            </a:r>
            <a:r>
              <a:rPr lang="es-ES" sz="1600" dirty="0" err="1"/>
              <a:t>trans</a:t>
            </a:r>
            <a:r>
              <a:rPr lang="es-ES" sz="1600" dirty="0"/>
              <a:t> de Fundación </a:t>
            </a:r>
            <a:r>
              <a:rPr lang="es-ES" sz="1600" dirty="0" err="1"/>
              <a:t>Húesped</a:t>
            </a:r>
            <a:r>
              <a:rPr lang="es-ES" sz="1600" dirty="0"/>
              <a:t>                                                                             </a:t>
            </a:r>
            <a:r>
              <a:rPr lang="es-ES" sz="1600" dirty="0">
                <a:hlinkClick r:id="rId2"/>
              </a:rPr>
              <a:t> https://www.huesped.org.ar/que-hacemos/formacion-continua/ehuesped/curso-atencion-integral-a-personas-trans/</a:t>
            </a:r>
            <a:endParaRPr lang="es-ES" sz="1600" dirty="0"/>
          </a:p>
          <a:p>
            <a:pPr algn="just">
              <a:lnSpc>
                <a:spcPct val="100000"/>
              </a:lnSpc>
            </a:pPr>
            <a:r>
              <a:rPr lang="es-ES" sz="1600" dirty="0"/>
              <a:t>Guía de Buenas Prácticas en Derechos Humanos y Diversidad Sexual en Espacios de Salud en la Ciudad Autónoma de Buenos Aires. </a:t>
            </a:r>
            <a:r>
              <a:rPr lang="es-ES" sz="1600" dirty="0">
                <a:hlinkClick r:id="rId3"/>
              </a:rPr>
              <a:t>https://www.buenosaires.gob.ar/sites/gcaba/files/guia_de_buenas_practicas__derechos_humanos_y_diversidad_sexual_en_espacios_de_salud_0.pdf</a:t>
            </a:r>
            <a:endParaRPr lang="es-ES" sz="1600" dirty="0"/>
          </a:p>
          <a:p>
            <a:pPr algn="just">
              <a:lnSpc>
                <a:spcPct val="100000"/>
              </a:lnSpc>
            </a:pPr>
            <a:r>
              <a:rPr lang="es-ES" sz="1600" dirty="0" err="1"/>
              <a:t>Landini</a:t>
            </a:r>
            <a:r>
              <a:rPr lang="es-ES" sz="1600" dirty="0"/>
              <a:t>, F, González </a:t>
            </a:r>
            <a:r>
              <a:rPr lang="es-ES" sz="1600" dirty="0" err="1"/>
              <a:t>Cowes</a:t>
            </a:r>
            <a:r>
              <a:rPr lang="es-ES" sz="1600" dirty="0"/>
              <a:t>, V. &amp; </a:t>
            </a:r>
            <a:r>
              <a:rPr lang="es-ES" sz="1600" dirty="0" err="1"/>
              <a:t>D’Amore</a:t>
            </a:r>
            <a:r>
              <a:rPr lang="es-ES" sz="1600" dirty="0"/>
              <a:t>, E. (2014). Hacia un marco conceptual para repensar la accesibilidad cultural. Extraído el 2 de Enero, 2018, de: http://www.scielo.br/pdf/csp/v30n2/0102-311X-csp-30-2-0231.pdf </a:t>
            </a:r>
          </a:p>
          <a:p>
            <a:pPr>
              <a:lnSpc>
                <a:spcPct val="100000"/>
              </a:lnSpc>
            </a:pPr>
            <a:r>
              <a:rPr lang="es-ES" sz="1600" dirty="0"/>
              <a:t>Ley 26.743 de Identidad de Género (2012).</a:t>
            </a:r>
          </a:p>
          <a:p>
            <a:pPr algn="just">
              <a:lnSpc>
                <a:spcPct val="100000"/>
              </a:lnSpc>
            </a:pPr>
            <a:r>
              <a:rPr lang="es-ES" sz="1600" dirty="0"/>
              <a:t>Ministerio de Salud de la Nación (2010). Ley Nacional 26.657 de Salud Mental</a:t>
            </a:r>
          </a:p>
          <a:p>
            <a:pPr algn="just">
              <a:lnSpc>
                <a:spcPct val="100000"/>
              </a:lnSpc>
            </a:pPr>
            <a:r>
              <a:rPr lang="es-ES" sz="1600" dirty="0"/>
              <a:t>Ministerio de Salud: Presidencia de la Nación (2015)</a:t>
            </a:r>
            <a:r>
              <a:rPr lang="es-ES" sz="1600" i="1" dirty="0"/>
              <a:t>.Atención de la salud integral de personas </a:t>
            </a:r>
            <a:r>
              <a:rPr lang="es-ES" sz="1600" i="1" dirty="0" err="1"/>
              <a:t>trans</a:t>
            </a:r>
            <a:r>
              <a:rPr lang="es-ES" sz="1600" i="1" dirty="0"/>
              <a:t>. </a:t>
            </a:r>
            <a:r>
              <a:rPr lang="es-ES" sz="1600" dirty="0"/>
              <a:t>Buenos Aires, recuperado de:</a:t>
            </a:r>
            <a:br>
              <a:rPr lang="es-ES" sz="1600" dirty="0"/>
            </a:br>
            <a:r>
              <a:rPr lang="es-ES" sz="1600" u="sng" dirty="0">
                <a:hlinkClick r:id="rId4"/>
              </a:rPr>
              <a:t>http://www.msal.gob.ar/images/stories/bes/graficos/0000000696cnt-guia-equiposatencion-Salud%20integral-personas-trans.pdf</a:t>
            </a:r>
            <a:br>
              <a:rPr lang="es-ES" sz="1600" dirty="0"/>
            </a:br>
            <a:endParaRPr lang="es-ES" sz="1600" dirty="0"/>
          </a:p>
          <a:p>
            <a:pPr marL="0" indent="0" algn="just">
              <a:lnSpc>
                <a:spcPct val="100000"/>
              </a:lnSpc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5790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Identidad de género según la ley 26.743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/>
              <a:t>“Se entiende por identidad de género a la </a:t>
            </a:r>
            <a:r>
              <a:rPr lang="es-ES" b="1" dirty="0"/>
              <a:t>vivencia interna </a:t>
            </a:r>
            <a:r>
              <a:rPr lang="es-ES" dirty="0"/>
              <a:t>e individual del género tal como cada persona la siente, la cual puede corresponder o no con el </a:t>
            </a:r>
            <a:r>
              <a:rPr lang="es-ES" b="1" dirty="0"/>
              <a:t>sexo asignado </a:t>
            </a:r>
            <a:r>
              <a:rPr lang="es-ES" dirty="0"/>
              <a:t>al momento del nacimiento, incluyendo la vivencia personal del cuerpo. Esto puede involucrar la modificación de la apariencia o la función corporal a través de medios farmacológicos, quirúrgicos o de otra índole, siempre que ello sea libremente escogido. También incluye otras </a:t>
            </a:r>
            <a:r>
              <a:rPr lang="es-ES" b="1" dirty="0"/>
              <a:t>expresiones de género</a:t>
            </a:r>
            <a:r>
              <a:rPr lang="es-ES" dirty="0"/>
              <a:t>, como la vestimenta, el modo de hablar y los modales” Artículo 2º</a:t>
            </a:r>
          </a:p>
        </p:txBody>
      </p:sp>
    </p:spTree>
    <p:extLst>
      <p:ext uri="{BB962C8B-B14F-4D97-AF65-F5344CB8AC3E}">
        <p14:creationId xmlns:p14="http://schemas.microsoft.com/office/powerpoint/2010/main" val="298156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Sexo ¿Biológico?</a:t>
            </a:r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ES"/>
              <a:t>Corresponde al sexo asignado al nacer. Es determinado a partir de la combinación de cinco áreas fisiológicas distintas: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/>
              <a:t>- Los genes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/>
              <a:t>- Las hormonas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/>
              <a:t>- Órganos genitales internos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/>
              <a:t>- Órganos genitales externos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s-ES"/>
              <a:t>- Las Gónadas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¿Podemos decir que sólo existen dos sexos?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La combinación de estas áreas no siempre se ajusta al binario femenino/masculino, sino que el sexo biológico de un cuerpo es un asunto mucho más complejo.</a:t>
            </a:r>
          </a:p>
          <a:p>
            <a:pPr algn="just"/>
            <a:r>
              <a:rPr lang="es-ES" dirty="0"/>
              <a:t>La intersexualidad es una variación normal que ocurre en el 1% de la población mundial.</a:t>
            </a:r>
          </a:p>
          <a:p>
            <a:pPr algn="just"/>
            <a:r>
              <a:rPr lang="es-ES" dirty="0"/>
              <a:t>Desde los discursos médicos dominantes los cuerpos </a:t>
            </a:r>
            <a:r>
              <a:rPr lang="es-ES" dirty="0" err="1"/>
              <a:t>intersex</a:t>
            </a:r>
            <a:r>
              <a:rPr lang="es-ES" dirty="0"/>
              <a:t> son calificados como anormales o patológicos, dando lugar a intervenciones quirúrgicas innecesarias sobre los cuerpos de </a:t>
            </a:r>
            <a:r>
              <a:rPr lang="es-ES" dirty="0" err="1"/>
              <a:t>lxs</a:t>
            </a:r>
            <a:r>
              <a:rPr lang="es-ES" dirty="0"/>
              <a:t> bebes que no pueden ser calificados dentro del binario: varón/mujer.</a:t>
            </a:r>
          </a:p>
          <a:p>
            <a:pPr marL="0" indent="0">
              <a:buNone/>
            </a:pP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894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0927" y="1413501"/>
            <a:ext cx="10515600" cy="4351338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es-ES" dirty="0"/>
              <a:t>“...mutilan la diversidad de nuestros cuerpos; mutilan nuestra sensibilidad genital y nuestra capacidad para el goce sexual, nuestra identidad y, en muchos casos, nuestra capacidad para optar por cirugías deseadas al llegar a ser adultos. Mutilan nuestro derecho a decidir aspectos centrales de nuestras vidas, y nuestro sentido de merecer ser queridos y aceptados aun sin cirugías”</a:t>
            </a:r>
          </a:p>
          <a:p>
            <a:pPr marL="0" indent="0" algn="r">
              <a:buNone/>
            </a:pPr>
            <a:r>
              <a:rPr lang="es-ES" dirty="0"/>
              <a:t>Mauro Cabral, activista </a:t>
            </a:r>
            <a:r>
              <a:rPr lang="es-ES" dirty="0" err="1"/>
              <a:t>intersex</a:t>
            </a:r>
            <a:r>
              <a:rPr lang="es-ES" dirty="0"/>
              <a:t> argentino.</a:t>
            </a:r>
          </a:p>
        </p:txBody>
      </p:sp>
    </p:spTree>
    <p:extLst>
      <p:ext uri="{BB962C8B-B14F-4D97-AF65-F5344CB8AC3E}">
        <p14:creationId xmlns:p14="http://schemas.microsoft.com/office/powerpoint/2010/main" val="181817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Identidad de género: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es-ES" b="1" dirty="0"/>
              <a:t>Identidad de género:</a:t>
            </a:r>
            <a:r>
              <a:rPr lang="es-ES" dirty="0"/>
              <a:t> Percepción subjetiva que tiene el individuo sobre su género:</a:t>
            </a:r>
          </a:p>
          <a:p>
            <a:pPr algn="just"/>
            <a:endParaRPr lang="es-ES" b="1" dirty="0"/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Identidad de género </a:t>
            </a:r>
            <a:r>
              <a:rPr lang="es-ES" b="1" dirty="0" err="1"/>
              <a:t>cis</a:t>
            </a:r>
            <a:r>
              <a:rPr lang="es-ES" b="1" dirty="0"/>
              <a:t>: </a:t>
            </a:r>
            <a:r>
              <a:rPr lang="es-ES" dirty="0"/>
              <a:t>Aquellas personas que su género </a:t>
            </a:r>
            <a:r>
              <a:rPr lang="es-ES" dirty="0" err="1"/>
              <a:t>autopercibido</a:t>
            </a:r>
            <a:r>
              <a:rPr lang="es-ES" dirty="0"/>
              <a:t> coincide con el género asociado al sexo asignado al nacer.</a:t>
            </a:r>
          </a:p>
          <a:p>
            <a:pPr algn="just"/>
            <a:r>
              <a:rPr lang="es-ES" b="1" dirty="0"/>
              <a:t>Identidad de género </a:t>
            </a:r>
            <a:r>
              <a:rPr lang="es-ES" b="1" dirty="0" err="1"/>
              <a:t>trans</a:t>
            </a:r>
            <a:r>
              <a:rPr lang="es-ES" b="1" dirty="0"/>
              <a:t>: </a:t>
            </a:r>
            <a:r>
              <a:rPr lang="es-ES" dirty="0"/>
              <a:t>Aquellas personas que su género </a:t>
            </a:r>
            <a:r>
              <a:rPr lang="es-ES" dirty="0" err="1"/>
              <a:t>autpercibido</a:t>
            </a:r>
            <a:r>
              <a:rPr lang="es-ES" dirty="0"/>
              <a:t> no se ajusta al con el género asociado al sexo que les ha sido asignado al nacer.</a:t>
            </a:r>
          </a:p>
        </p:txBody>
      </p:sp>
    </p:spTree>
    <p:extLst>
      <p:ext uri="{BB962C8B-B14F-4D97-AF65-F5344CB8AC3E}">
        <p14:creationId xmlns:p14="http://schemas.microsoft.com/office/powerpoint/2010/main" val="1943624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Ley 26.743. Artículo primero: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/>
            <a:r>
              <a:rPr lang="es-ES" dirty="0"/>
              <a:t>Derecho a la identidad de género: </a:t>
            </a:r>
          </a:p>
          <a:p>
            <a:pPr marL="0" indent="0" algn="just">
              <a:buNone/>
            </a:pPr>
            <a:r>
              <a:rPr lang="es-ES" dirty="0"/>
              <a:t>Toda persona tiene derecho: </a:t>
            </a:r>
          </a:p>
          <a:p>
            <a:pPr marL="514350" indent="-514350" algn="just">
              <a:buAutoNum type="alphaLcParenR"/>
            </a:pPr>
            <a:r>
              <a:rPr lang="es-ES" dirty="0"/>
              <a:t>Al reconocimiento de su identidad de género</a:t>
            </a:r>
          </a:p>
          <a:p>
            <a:pPr marL="514350" indent="-514350" algn="just">
              <a:buAutoNum type="alphaLcParenR"/>
            </a:pPr>
            <a:r>
              <a:rPr lang="es-ES" dirty="0"/>
              <a:t>Al libre desarrollo de su persona conforme a su identidad de género</a:t>
            </a:r>
          </a:p>
          <a:p>
            <a:pPr marL="514350" indent="-514350" algn="just">
              <a:buAutoNum type="alphaLcParenR"/>
            </a:pPr>
            <a:r>
              <a:rPr lang="es-ES" dirty="0"/>
              <a:t>A ser tratada de acuerdo con su identidad de género y, en particular, a ser identificada de ese modo en los instrumentos que acreditan su identidad respecto de el/los nombre/s de pila, imagen y sexo con los que allí es registrada.</a:t>
            </a:r>
          </a:p>
        </p:txBody>
      </p:sp>
    </p:spTree>
    <p:extLst>
      <p:ext uri="{BB962C8B-B14F-4D97-AF65-F5344CB8AC3E}">
        <p14:creationId xmlns:p14="http://schemas.microsoft.com/office/powerpoint/2010/main" val="26110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35169" y="1374865"/>
            <a:ext cx="10515600" cy="4351338"/>
          </a:xfrm>
        </p:spPr>
        <p:txBody>
          <a:bodyPr anchor="ctr"/>
          <a:lstStyle/>
          <a:p>
            <a:pPr algn="just"/>
            <a:r>
              <a:rPr lang="es-ES" dirty="0"/>
              <a:t>Desde el plano jurídico esta ley “(…) garantiza a toda persona el reconocimiento de su identidad de género </a:t>
            </a:r>
            <a:r>
              <a:rPr lang="es-ES" dirty="0" err="1"/>
              <a:t>autopercibida</a:t>
            </a:r>
            <a:r>
              <a:rPr lang="es-ES" dirty="0"/>
              <a:t> y el </a:t>
            </a:r>
            <a:r>
              <a:rPr lang="es-ES" b="1" dirty="0"/>
              <a:t>acceso a la salud integral</a:t>
            </a:r>
            <a:r>
              <a:rPr lang="es-ES" dirty="0"/>
              <a:t> de acuerdo con su expresión de género, sin someterla a ningún diagnóstico o peritaje médico, psicológico o psiquiátrico”</a:t>
            </a:r>
          </a:p>
          <a:p>
            <a:pPr marL="0" indent="0" algn="r">
              <a:buNone/>
            </a:pPr>
            <a:r>
              <a:rPr lang="es-ES" dirty="0"/>
              <a:t>(Ministerio de Salud, 2015. p.14) </a:t>
            </a:r>
          </a:p>
        </p:txBody>
      </p:sp>
    </p:spTree>
    <p:extLst>
      <p:ext uri="{BB962C8B-B14F-4D97-AF65-F5344CB8AC3E}">
        <p14:creationId xmlns:p14="http://schemas.microsoft.com/office/powerpoint/2010/main" val="207089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Accesibilidad al sistema de salud: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es-ES" dirty="0"/>
              <a:t>Se define como un proceso de articulación </a:t>
            </a:r>
            <a:r>
              <a:rPr lang="es-ES" dirty="0" err="1"/>
              <a:t>psico</a:t>
            </a:r>
            <a:r>
              <a:rPr lang="es-ES" dirty="0"/>
              <a:t>-socio-cultural entre la demanda y la oferta de salud, donde se deben tener en cuenta las relaciones de poder entre los distintos actores que intervienen en el proceso.</a:t>
            </a:r>
          </a:p>
        </p:txBody>
      </p:sp>
    </p:spTree>
    <p:extLst>
      <p:ext uri="{BB962C8B-B14F-4D97-AF65-F5344CB8AC3E}">
        <p14:creationId xmlns:p14="http://schemas.microsoft.com/office/powerpoint/2010/main" val="4173520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1311</Words>
  <Application>Microsoft Office PowerPoint</Application>
  <PresentationFormat>Panorámica</PresentationFormat>
  <Paragraphs>68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ACCESO A LA SALUD A LA POBLACIÓN TRANS Cómo repensar nuestras prácticas para una atención inclusiva</vt:lpstr>
      <vt:lpstr>Identidad de género según la ley 26.743</vt:lpstr>
      <vt:lpstr>Sexo ¿Biológico?</vt:lpstr>
      <vt:lpstr>¿Podemos decir que sólo existen dos sexos?</vt:lpstr>
      <vt:lpstr>Presentación de PowerPoint</vt:lpstr>
      <vt:lpstr>Identidad de género:</vt:lpstr>
      <vt:lpstr>Ley 26.743. Artículo primero:</vt:lpstr>
      <vt:lpstr>Presentación de PowerPoint</vt:lpstr>
      <vt:lpstr>Accesibilidad al sistema de salud:</vt:lpstr>
      <vt:lpstr>¿Por qué es necesaria una ley para garantizar el acceso al sistema de salud de la pobación trans?</vt:lpstr>
      <vt:lpstr>Principales causas de muerte:</vt:lpstr>
      <vt:lpstr>¿Qué son las barreras de acceso a la salud?</vt:lpstr>
      <vt:lpstr>Barreras de acceso a la salud </vt:lpstr>
      <vt:lpstr>Buenas prácticas para la atención integral de la salud</vt:lpstr>
      <vt:lpstr>Guía de Buenas Prácticas en Derechos Humanos y Diversidad Sexual en Espacios de Salud en CABA:</vt:lpstr>
      <vt:lpstr>Presentación de PowerPoint</vt:lpstr>
      <vt:lpstr>Bibliografía: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ACCESO A LA SALUD A LA POBLACIÓN TRANS Cómo repensar nuestras prácticas para una atención inclusiva</dc:title>
  <dc:creator>Natalia Martini</dc:creator>
  <cp:lastModifiedBy>Natalia Martini</cp:lastModifiedBy>
  <cp:revision>1</cp:revision>
  <dcterms:modified xsi:type="dcterms:W3CDTF">2020-09-12T15:28:29Z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